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Average"/>
      <p:regular r:id="rId45"/>
    </p:embeddedFont>
    <p:embeddedFont>
      <p:font typeface="Oswald"/>
      <p:regular r:id="rId46"/>
      <p:bold r:id="rId47"/>
    </p:embeddedFont>
    <p:embeddedFont>
      <p:font typeface="Source Sans Pr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E8E418-5A6E-418C-B3BB-E8F911EC5C49}">
  <a:tblStyle styleId="{26E8E418-5A6E-418C-B3BB-E8F911EC5C4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Oswald-regular.fntdata"/><Relationship Id="rId45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SourceSansPro-regular.fntdata"/><Relationship Id="rId47" Type="http://schemas.openxmlformats.org/officeDocument/2006/relationships/font" Target="fonts/Oswald-bold.fntdata"/><Relationship Id="rId49" Type="http://schemas.openxmlformats.org/officeDocument/2006/relationships/font" Target="fonts/SourceSansPr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ProximaNova-regular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ProximaNova-italic.fntdata"/><Relationship Id="rId34" Type="http://schemas.openxmlformats.org/officeDocument/2006/relationships/font" Target="fonts/ProximaNova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ProximaNova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font" Target="fonts/RobotoThin-regular.fntdata"/><Relationship Id="rId51" Type="http://schemas.openxmlformats.org/officeDocument/2006/relationships/font" Target="fonts/SourceSansPro-boldItalic.fntdata"/><Relationship Id="rId50" Type="http://schemas.openxmlformats.org/officeDocument/2006/relationships/font" Target="fonts/SourceSansPr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Energy_consumption" TargetMode="External"/><Relationship Id="rId3" Type="http://schemas.openxmlformats.org/officeDocument/2006/relationships/hyperlink" Target="https://en.wikipedia.org/wiki/Carbon_emission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aeb3a8243_5_5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2aeb3a8243_5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aeb3a8243_9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2aeb3a8243_9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aeb3a8243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2aeb3a8243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aeb3a8243_9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aeb3a8243_9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aeb3a8243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2aeb3a8243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aeb3a8243_9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2aeb3a8243_9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aeb3a8243_9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2aeb3a8243_9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2aeb3a8243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2aeb3a8243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2aeb3a8243_9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2aeb3a8243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aeb3a8243_5_4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12aeb3a8243_5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aeb3a8243_2_8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12aeb3a8243_2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aeb3a8243_3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2aeb3a824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Char char="●"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 inclusive and sustainable urbanization and capacity for sustainable human settlement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Char char="●"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adverse per capita environmental impact of cities by paying attention to air quality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Char char="●"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universal access to safe, inclusive and accessible, green and public spaces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Char char="●"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least developed countries in sustainable and resilient development though financial and technical assistance</a:t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2aeb3a8243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2aeb3a8243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2aeb3a8243_9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2aeb3a8243_9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aeb3a8243_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aeb3a8243_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3.9 billion people live in cities globally.  5 billion people will live in cities by 2030.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Cities occupy 3 percent per cent of the Earth's land. Yet they still account for 60–80 percent of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energy consumption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75 percent of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carbon emissions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By 2050, about 70% of the world’s population is expected to live in urban areas.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aeb3a8243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2aeb3a8243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aeb3a8243_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aeb3a8243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aeb3a8243_9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aeb3a8243_9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aeb3a8243_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2aeb3a8243_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aeb3a8243_9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2aeb3a8243_9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2aeb3a8243_9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2aeb3a8243_9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85" name="Google Shape;85;p14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86" name="Google Shape;86;p14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4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90" name="Google Shape;90;p1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1" name="Google Shape;91;p1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2" name="Google Shape;92;p1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93" name="Google Shape;93;p14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94" name="Google Shape;94;p1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4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6" name="Google Shape;126;p1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27" name="Google Shape;127;p1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31" name="Google Shape;131;p1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2" name="Google Shape;132;p1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" name="Google Shape;133;p1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34" name="Google Shape;134;p1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5" name="Google Shape;135;p1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1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6" name="Google Shape;166;p15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70" name="Google Shape;170;p1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71" name="Google Shape;171;p1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75" name="Google Shape;175;p1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6" name="Google Shape;176;p1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7" name="Google Shape;177;p1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78" name="Google Shape;178;p1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9" name="Google Shape;179;p1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11" name="Google Shape;211;p17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12" name="Google Shape;212;p17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7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17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216" name="Google Shape;216;p1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7" name="Google Shape;217;p1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8" name="Google Shape;218;p1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19" name="Google Shape;219;p17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220" name="Google Shape;220;p1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17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7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7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0" name="Google Shape;250;p17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1" name="Google Shape;251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254" name="Google Shape;254;p18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9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56" name="Google Shape;256;p1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57" name="Google Shape;257;p1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1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61" name="Google Shape;261;p1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2" name="Google Shape;262;p1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3" name="Google Shape;263;p1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64" name="Google Shape;264;p1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5" name="Google Shape;265;p1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7" name="Google Shape;297;p1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98" name="Google Shape;298;p1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1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2" name="Google Shape;302;p1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3" name="Google Shape;303;p1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4" name="Google Shape;304;p1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05" name="Google Shape;305;p1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6" name="Google Shape;306;p1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1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9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6" name="Google Shape;336;p19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37" name="Google Shape;337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40" name="Google Shape;340;p2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41" name="Google Shape;341;p2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2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5" name="Google Shape;345;p2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6" name="Google Shape;346;p2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7" name="Google Shape;347;p2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48" name="Google Shape;348;p2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49" name="Google Shape;349;p2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0" name="Google Shape;380;p20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1" name="Google Shape;381;p20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2" name="Google Shape;382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87" name="Google Shape;387;p22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88" name="Google Shape;388;p22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2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2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22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92" name="Google Shape;392;p2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3" name="Google Shape;393;p2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94" name="Google Shape;394;p2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95" name="Google Shape;395;p22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96" name="Google Shape;396;p2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22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2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2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6" name="Google Shape;426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29" name="Google Shape;429;p23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430" name="Google Shape;430;p23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3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3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Google Shape;433;p23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34" name="Google Shape;434;p2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5" name="Google Shape;435;p2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6" name="Google Shape;436;p2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37" name="Google Shape;437;p23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38" name="Google Shape;438;p2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23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3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3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3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70" name="Google Shape;470;p2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471" name="Google Shape;471;p2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2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75" name="Google Shape;475;p2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6" name="Google Shape;476;p2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7" name="Google Shape;477;p2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78" name="Google Shape;478;p2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479" name="Google Shape;479;p2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p2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4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509" name="Google Shape;509;p2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57" name="Google Shape;57;p13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3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3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13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13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13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1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3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13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13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13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13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13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80" name="Google Shape;80;p1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amirhosseinh77/UNet-AerialSegmentation" TargetMode="External"/><Relationship Id="rId11" Type="http://schemas.openxmlformats.org/officeDocument/2006/relationships/hyperlink" Target="https://ieeexplore.ieee.org/abstract/document/8642743" TargetMode="External"/><Relationship Id="rId10" Type="http://schemas.openxmlformats.org/officeDocument/2006/relationships/hyperlink" Target="https://www.hindawi.com/journals/cin/2022/5008854/" TargetMode="External"/><Relationship Id="rId21" Type="http://schemas.openxmlformats.org/officeDocument/2006/relationships/hyperlink" Target="https://github.com/dead-pool-kit/CSE-545-final-project" TargetMode="External"/><Relationship Id="rId13" Type="http://schemas.openxmlformats.org/officeDocument/2006/relationships/hyperlink" Target="https://link.springer.com/chapter/10.1007/978-981-10-7515-5_19" TargetMode="External"/><Relationship Id="rId12" Type="http://schemas.openxmlformats.org/officeDocument/2006/relationships/hyperlink" Target="https://www.sciencedirect.com/science/article/pii/S0305750X19303985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exergycapital.com/" TargetMode="External"/><Relationship Id="rId4" Type="http://schemas.openxmlformats.org/officeDocument/2006/relationships/hyperlink" Target="https://www.totabc.org/sdg/sustainable-cities-communities" TargetMode="External"/><Relationship Id="rId9" Type="http://schemas.openxmlformats.org/officeDocument/2006/relationships/hyperlink" Target="https://openaccess.thecvf.com/content/CVPR2021/papers/Van_Etten_The_Multi-Temporal_Urban_Development_SpaceNet_Dataset_CVPR_2021_paper.pdf" TargetMode="External"/><Relationship Id="rId15" Type="http://schemas.openxmlformats.org/officeDocument/2006/relationships/hyperlink" Target="https://databank.worldbank.org/source/world-development-indicators" TargetMode="External"/><Relationship Id="rId14" Type="http://schemas.openxmlformats.org/officeDocument/2006/relationships/hyperlink" Target="https://computerresearch.org/index.php/computer/article/view/1771" TargetMode="External"/><Relationship Id="rId17" Type="http://schemas.openxmlformats.org/officeDocument/2006/relationships/hyperlink" Target="https://www.kaggle.com/datasets/humansintheloop/semantic-segmentation-of-aerial-imagery" TargetMode="External"/><Relationship Id="rId16" Type="http://schemas.openxmlformats.org/officeDocument/2006/relationships/hyperlink" Target="https://humansintheloop.org/resources/datasets/semantic-segmentation-dataset/" TargetMode="External"/><Relationship Id="rId5" Type="http://schemas.openxmlformats.org/officeDocument/2006/relationships/hyperlink" Target="https://twitter.com/mgtc_my/status/1040142804452749313" TargetMode="External"/><Relationship Id="rId19" Type="http://schemas.openxmlformats.org/officeDocument/2006/relationships/hyperlink" Target="https://towardsdatascience.com/u-net-for-semantic-segmentation-on-unbalanced-aerial-imagery-3474fa1d3e56" TargetMode="External"/><Relationship Id="rId6" Type="http://schemas.openxmlformats.org/officeDocument/2006/relationships/hyperlink" Target="https://sdgs.un.org/goals/goal11" TargetMode="External"/><Relationship Id="rId18" Type="http://schemas.openxmlformats.org/officeDocument/2006/relationships/hyperlink" Target="https://facebook.github.io/prophet/" TargetMode="External"/><Relationship Id="rId7" Type="http://schemas.openxmlformats.org/officeDocument/2006/relationships/hyperlink" Target="https://www.un.org/sustainabledevelopment/cities/" TargetMode="External"/><Relationship Id="rId8" Type="http://schemas.openxmlformats.org/officeDocument/2006/relationships/hyperlink" Target="https://www.mdpi.com/2072-4292/11/23/280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Relationship Id="rId4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eb.microsoftstream.com/video/a2e73733-5b6a-477b-89a2-55571cf55b8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ciencedirect.com/science/article/pii/S0305750X19303985#!" TargetMode="External"/><Relationship Id="rId4" Type="http://schemas.openxmlformats.org/officeDocument/2006/relationships/hyperlink" Target="https://ieeexplore.ieee.org/author/37086637746" TargetMode="External"/><Relationship Id="rId5" Type="http://schemas.openxmlformats.org/officeDocument/2006/relationships/hyperlink" Target="https://sciprofiles.com/profile/77577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32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5"/>
          <p:cNvSpPr txBox="1"/>
          <p:nvPr>
            <p:ph idx="4294967295" type="ctrTitle"/>
          </p:nvPr>
        </p:nvSpPr>
        <p:spPr>
          <a:xfrm>
            <a:off x="301425" y="1575475"/>
            <a:ext cx="5395200" cy="1754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>
                <a:solidFill>
                  <a:schemeClr val="lt1"/>
                </a:solidFill>
              </a:rPr>
              <a:t>SUSTAINABLE CITIES           AND COMMUNITIES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515" name="Google Shape;515;p25"/>
          <p:cNvSpPr txBox="1"/>
          <p:nvPr>
            <p:ph idx="4294967295" type="subTitle"/>
          </p:nvPr>
        </p:nvSpPr>
        <p:spPr>
          <a:xfrm>
            <a:off x="5696475" y="1790600"/>
            <a:ext cx="2647800" cy="1353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Team: Shingles All The Way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Pulkit Varshney (114709284)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Pratik Thorwe (113221363)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Saurabh Parekh (114356444)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Purva Makarand Mhasakar (114354303)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516" name="Google Shape;516;p2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25"/>
          <p:cNvPicPr preferRelativeResize="0"/>
          <p:nvPr/>
        </p:nvPicPr>
        <p:blipFill rotWithShape="1">
          <a:blip r:embed="rId3">
            <a:alphaModFix/>
          </a:blip>
          <a:srcRect b="0" l="5078" r="0" t="0"/>
          <a:stretch/>
        </p:blipFill>
        <p:spPr>
          <a:xfrm>
            <a:off x="-33100" y="3640825"/>
            <a:ext cx="9520952" cy="15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4"/>
          <p:cNvSpPr txBox="1"/>
          <p:nvPr>
            <p:ph type="title"/>
          </p:nvPr>
        </p:nvSpPr>
        <p:spPr>
          <a:xfrm>
            <a:off x="3207150" y="37500"/>
            <a:ext cx="20157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08" name="Google Shape;608;p34"/>
          <p:cNvSpPr txBox="1"/>
          <p:nvPr/>
        </p:nvSpPr>
        <p:spPr>
          <a:xfrm>
            <a:off x="4309400" y="966725"/>
            <a:ext cx="45477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   4. Generate a Hypothesis tree to test all the hypotheses: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We test the root hypothesis &amp; obtain the attributes on which the root hypothesis is depended.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Based on these attributes we recursively perform hypothesis testing to find the child attributes on which the concerned parent depends.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Next, we reach the leaf nodes of our hypothesis tree which contains the base attributes that govern our root attribute.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75" y="1013200"/>
            <a:ext cx="3400425" cy="23145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"/>
          <p:cNvSpPr txBox="1"/>
          <p:nvPr>
            <p:ph type="title"/>
          </p:nvPr>
        </p:nvSpPr>
        <p:spPr>
          <a:xfrm>
            <a:off x="3365975" y="83400"/>
            <a:ext cx="20157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15" name="Google Shape;615;p35"/>
          <p:cNvSpPr txBox="1"/>
          <p:nvPr/>
        </p:nvSpPr>
        <p:spPr>
          <a:xfrm>
            <a:off x="1694625" y="1057050"/>
            <a:ext cx="5613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5. Recommend the changes for the coming years in the attributes to govern the required change in the root hypothesis</a:t>
            </a: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Based on the hypothesis tree, we predict the values of the attributes for the next 10 years using the Autoregressive Integrated Moving Average(ARIMA) model.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We use the ACF and PACF plots to decide whether to include an AR term(p), MA term(q), or both.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Finally, we build the model and forecast the values for the next 10 years.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 txBox="1"/>
          <p:nvPr>
            <p:ph type="title"/>
          </p:nvPr>
        </p:nvSpPr>
        <p:spPr>
          <a:xfrm>
            <a:off x="3680288" y="36400"/>
            <a:ext cx="1584900" cy="4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621" name="Google Shape;621;p36"/>
          <p:cNvPicPr preferRelativeResize="0"/>
          <p:nvPr/>
        </p:nvPicPr>
        <p:blipFill rotWithShape="1">
          <a:blip r:embed="rId3">
            <a:alphaModFix/>
          </a:blip>
          <a:srcRect b="0" l="0" r="0" t="10241"/>
          <a:stretch/>
        </p:blipFill>
        <p:spPr>
          <a:xfrm>
            <a:off x="1330763" y="503500"/>
            <a:ext cx="6283926" cy="35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7"/>
          <p:cNvSpPr txBox="1"/>
          <p:nvPr>
            <p:ph type="title"/>
          </p:nvPr>
        </p:nvSpPr>
        <p:spPr>
          <a:xfrm>
            <a:off x="3276750" y="41700"/>
            <a:ext cx="28728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- Predictions</a:t>
            </a:r>
            <a:endParaRPr/>
          </a:p>
        </p:txBody>
      </p:sp>
      <p:pic>
        <p:nvPicPr>
          <p:cNvPr id="627" name="Google Shape;6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25" y="916425"/>
            <a:ext cx="7247700" cy="2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7"/>
          <p:cNvSpPr txBox="1"/>
          <p:nvPr/>
        </p:nvSpPr>
        <p:spPr>
          <a:xfrm>
            <a:off x="3415775" y="3594500"/>
            <a:ext cx="30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Forecasting for Louisiana, USA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8"/>
          <p:cNvSpPr txBox="1"/>
          <p:nvPr>
            <p:ph type="title"/>
          </p:nvPr>
        </p:nvSpPr>
        <p:spPr>
          <a:xfrm>
            <a:off x="3054350" y="55300"/>
            <a:ext cx="31290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Predictions</a:t>
            </a:r>
            <a:endParaRPr/>
          </a:p>
        </p:txBody>
      </p:sp>
      <p:pic>
        <p:nvPicPr>
          <p:cNvPr id="634" name="Google Shape;6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5" y="562982"/>
            <a:ext cx="4262600" cy="160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75" y="2302950"/>
            <a:ext cx="4272133" cy="16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0300" y="548836"/>
            <a:ext cx="4262600" cy="160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2963" y="2302938"/>
            <a:ext cx="4417274" cy="1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25" y="335338"/>
            <a:ext cx="4344675" cy="16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064" y="2035525"/>
            <a:ext cx="4434536" cy="16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413" y="2055488"/>
            <a:ext cx="4372500" cy="16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30116"/>
            <a:ext cx="4372501" cy="163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475" y="704775"/>
            <a:ext cx="3464951" cy="33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725" y="704775"/>
            <a:ext cx="3614349" cy="33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0"/>
          <p:cNvSpPr txBox="1"/>
          <p:nvPr>
            <p:ph type="title"/>
          </p:nvPr>
        </p:nvSpPr>
        <p:spPr>
          <a:xfrm>
            <a:off x="4092200" y="35075"/>
            <a:ext cx="1197900" cy="5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1"/>
          <p:cNvSpPr txBox="1"/>
          <p:nvPr>
            <p:ph type="title"/>
          </p:nvPr>
        </p:nvSpPr>
        <p:spPr>
          <a:xfrm>
            <a:off x="3550417" y="0"/>
            <a:ext cx="16314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658" name="Google Shape;658;p41"/>
          <p:cNvGrpSpPr/>
          <p:nvPr/>
        </p:nvGrpSpPr>
        <p:grpSpPr>
          <a:xfrm>
            <a:off x="243477" y="2985240"/>
            <a:ext cx="8657046" cy="1246331"/>
            <a:chOff x="1593000" y="2322568"/>
            <a:chExt cx="5958050" cy="643500"/>
          </a:xfrm>
        </p:grpSpPr>
        <p:sp>
          <p:nvSpPr>
            <p:cNvPr id="659" name="Google Shape;659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Moved towards Sustainability in the developing countries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387850" y="2323749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Predicted trends in Xs based on (S)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Predicted trends in Y based on Xs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Obtained 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important</a:t>
              </a: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traits required for a country’s sustainable growth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6" name="Google Shape;666;p41"/>
          <p:cNvGrpSpPr/>
          <p:nvPr/>
        </p:nvGrpSpPr>
        <p:grpSpPr>
          <a:xfrm>
            <a:off x="243477" y="1716473"/>
            <a:ext cx="8657046" cy="1246331"/>
            <a:chOff x="1593000" y="2322568"/>
            <a:chExt cx="5958050" cy="643500"/>
          </a:xfrm>
        </p:grpSpPr>
        <p:sp>
          <p:nvSpPr>
            <p:cNvPr id="667" name="Google Shape;667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Reduced dependency over developed countries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4387850" y="2323745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Identified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attributes 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responsible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for dependency (Y)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Tested our hypothesis (H)  that with sustainability in cities, country’s dependency reduces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Obtained dependency of Y on Xs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4" name="Google Shape;674;p41"/>
          <p:cNvGrpSpPr/>
          <p:nvPr/>
        </p:nvGrpSpPr>
        <p:grpSpPr>
          <a:xfrm>
            <a:off x="243477" y="447689"/>
            <a:ext cx="8657046" cy="1246331"/>
            <a:chOff x="1593000" y="2322568"/>
            <a:chExt cx="5958050" cy="643500"/>
          </a:xfrm>
        </p:grpSpPr>
        <p:sp>
          <p:nvSpPr>
            <p:cNvPr id="675" name="Google Shape;675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Obtained Sustainable Cities</a:t>
              </a:r>
              <a:endPara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4387850" y="2323751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Performed Similarity search (S)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Identified attributes (Xs) responsible for sustainability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2"/>
          <p:cNvSpPr txBox="1"/>
          <p:nvPr>
            <p:ph type="title"/>
          </p:nvPr>
        </p:nvSpPr>
        <p:spPr>
          <a:xfrm>
            <a:off x="3800400" y="111225"/>
            <a:ext cx="1543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87" name="Google Shape;687;p42"/>
          <p:cNvSpPr txBox="1"/>
          <p:nvPr/>
        </p:nvSpPr>
        <p:spPr>
          <a:xfrm>
            <a:off x="478050" y="409350"/>
            <a:ext cx="81879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3"/>
              </a:rPr>
              <a:t>https://www.exergycapital.com/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4"/>
              </a:rPr>
              <a:t>https://www.totabc.org/sdg/sustainable-cities-communities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5"/>
              </a:rPr>
              <a:t>https://twitter.com/mgtc_my/status/1040142804452749313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6"/>
              </a:rPr>
              <a:t>https://sdgs.un.org/goals/goal11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7"/>
              </a:rPr>
              <a:t>https://www.un.org/sustainabledevelopment/cities/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8"/>
              </a:rPr>
              <a:t>https://www.mdpi.com/2072-4292/11/23/2803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9"/>
              </a:rPr>
              <a:t>https://openaccess.thecvf.com/content/CVPR2021/papers/Van_Etten_The_Multi-Temporal_Urban_Development_SpaceNet_Dataset_CVPR_2021_paper.pdf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0"/>
              </a:rPr>
              <a:t>https://www.hindawi.com/journals/cin/2022/5008854/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1"/>
              </a:rPr>
              <a:t>https://ieeexplore.ieee.org/abstract/document/8642743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2"/>
              </a:rPr>
              <a:t>https://www.sciencedirect.com/science/article/pii/S0305750X19303985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3"/>
              </a:rPr>
              <a:t>https://link.springer.com/chapter/10.1007/978-981-10-7515-5_19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4"/>
              </a:rPr>
              <a:t>https://computerresearch.org/index.php/computer/article/view/1771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5"/>
              </a:rPr>
              <a:t>https://databank.worldbank.org/source/world-development-indicators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6"/>
              </a:rPr>
              <a:t>https://humansintheloop.org/resources/datasets/semantic-segmentation-dataset/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7"/>
              </a:rPr>
              <a:t>https://www.kaggle.com/datasets/humansintheloop/semantic-segmentation-of-aerial-imagery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8"/>
              </a:rPr>
              <a:t>https://facebook.github.io/prophet/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19"/>
              </a:rPr>
              <a:t>https://towardsdatascience.com/u-net-for-semantic-segmentation-on-unbalanced-aerial-imagery-3474fa1d3e56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  <a:hlinkClick r:id="rId20"/>
              </a:rPr>
              <a:t>https://github.com/amirhosseinh77/UNet-AerialSegmentation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https://github.com/dead-pool-kit/CSE-545-final-project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AutoNum type="arabicPeriod"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https://www.mdpi.com/2220-9964/7/12/464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"/>
          <p:cNvSpPr txBox="1"/>
          <p:nvPr>
            <p:ph type="title"/>
          </p:nvPr>
        </p:nvSpPr>
        <p:spPr>
          <a:xfrm>
            <a:off x="1073700" y="118825"/>
            <a:ext cx="69966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THANKYOU</a:t>
            </a:r>
            <a:endParaRPr/>
          </a:p>
        </p:txBody>
      </p:sp>
      <p:sp>
        <p:nvSpPr>
          <p:cNvPr id="694" name="Google Shape;694;p4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5" name="Google Shape;695;p43"/>
          <p:cNvSpPr txBox="1"/>
          <p:nvPr/>
        </p:nvSpPr>
        <p:spPr>
          <a:xfrm>
            <a:off x="860325" y="3226600"/>
            <a:ext cx="14892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Pulkit Varshney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6" name="Google Shape;696;p43"/>
          <p:cNvSpPr txBox="1"/>
          <p:nvPr/>
        </p:nvSpPr>
        <p:spPr>
          <a:xfrm>
            <a:off x="2840050" y="3226600"/>
            <a:ext cx="1489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Pratik Thorwe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7" name="Google Shape;697;p43"/>
          <p:cNvSpPr txBox="1"/>
          <p:nvPr/>
        </p:nvSpPr>
        <p:spPr>
          <a:xfrm>
            <a:off x="4430900" y="3226600"/>
            <a:ext cx="24060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Purva Makarand Mhasakar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8" name="Google Shape;698;p43"/>
          <p:cNvSpPr txBox="1"/>
          <p:nvPr/>
        </p:nvSpPr>
        <p:spPr>
          <a:xfrm>
            <a:off x="6799500" y="3226600"/>
            <a:ext cx="1489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Saurabh Parekh</a:t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99" name="Google Shape;6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525" y="1807025"/>
            <a:ext cx="1320300" cy="132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0" name="Google Shape;700;p43"/>
          <p:cNvPicPr preferRelativeResize="0"/>
          <p:nvPr/>
        </p:nvPicPr>
        <p:blipFill rotWithShape="1">
          <a:blip r:embed="rId4">
            <a:alphaModFix/>
          </a:blip>
          <a:srcRect b="8802" l="20872" r="20872" t="32943"/>
          <a:stretch/>
        </p:blipFill>
        <p:spPr>
          <a:xfrm>
            <a:off x="4814750" y="1788621"/>
            <a:ext cx="1422300" cy="137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1" name="Google Shape;701;p43"/>
          <p:cNvPicPr preferRelativeResize="0"/>
          <p:nvPr/>
        </p:nvPicPr>
        <p:blipFill rotWithShape="1">
          <a:blip r:embed="rId5">
            <a:alphaModFix/>
          </a:blip>
          <a:srcRect b="0" l="8399" r="0" t="0"/>
          <a:stretch/>
        </p:blipFill>
        <p:spPr>
          <a:xfrm>
            <a:off x="2858175" y="1899850"/>
            <a:ext cx="1292100" cy="125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02" name="Google Shape;70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775" y="1860125"/>
            <a:ext cx="1214100" cy="1214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6"/>
          <p:cNvSpPr txBox="1"/>
          <p:nvPr/>
        </p:nvSpPr>
        <p:spPr>
          <a:xfrm>
            <a:off x="334725" y="-149625"/>
            <a:ext cx="45942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3" name="Google Shape;523;p2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6"/>
          <p:cNvSpPr txBox="1"/>
          <p:nvPr>
            <p:ph type="title"/>
          </p:nvPr>
        </p:nvSpPr>
        <p:spPr>
          <a:xfrm>
            <a:off x="2644300" y="67675"/>
            <a:ext cx="3651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525" name="Google Shape;5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674" y="1006575"/>
            <a:ext cx="1766087" cy="245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25" y="1006575"/>
            <a:ext cx="1850700" cy="25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301" y="1006575"/>
            <a:ext cx="1850700" cy="247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6"/>
          <p:cNvPicPr preferRelativeResize="0"/>
          <p:nvPr/>
        </p:nvPicPr>
        <p:blipFill rotWithShape="1">
          <a:blip r:embed="rId6">
            <a:alphaModFix/>
          </a:blip>
          <a:srcRect b="0" l="0" r="0" t="3278"/>
          <a:stretch/>
        </p:blipFill>
        <p:spPr>
          <a:xfrm>
            <a:off x="6790700" y="1030651"/>
            <a:ext cx="1766075" cy="24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6"/>
          <p:cNvSpPr/>
          <p:nvPr/>
        </p:nvSpPr>
        <p:spPr>
          <a:xfrm>
            <a:off x="524925" y="744775"/>
            <a:ext cx="1952700" cy="29766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6"/>
          <p:cNvSpPr/>
          <p:nvPr/>
        </p:nvSpPr>
        <p:spPr>
          <a:xfrm>
            <a:off x="4610663" y="756250"/>
            <a:ext cx="1974000" cy="29766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6"/>
          <p:cNvSpPr/>
          <p:nvPr/>
        </p:nvSpPr>
        <p:spPr>
          <a:xfrm>
            <a:off x="2567800" y="744763"/>
            <a:ext cx="1952700" cy="29766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6"/>
          <p:cNvSpPr/>
          <p:nvPr/>
        </p:nvSpPr>
        <p:spPr>
          <a:xfrm>
            <a:off x="6700350" y="756238"/>
            <a:ext cx="1952700" cy="29766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6"/>
          <p:cNvSpPr/>
          <p:nvPr/>
        </p:nvSpPr>
        <p:spPr>
          <a:xfrm>
            <a:off x="3901750" y="229570"/>
            <a:ext cx="1136700" cy="3978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4"/>
          <p:cNvSpPr txBox="1"/>
          <p:nvPr/>
        </p:nvSpPr>
        <p:spPr>
          <a:xfrm>
            <a:off x="2343375" y="1443100"/>
            <a:ext cx="54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https://web.microsoftstream.com/video/a2e73733-5b6a-477b-89a2-55571cf55b8f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16925"/>
            <a:ext cx="4367583" cy="16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6228"/>
            <a:ext cx="4372501" cy="163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064813"/>
            <a:ext cx="4528350" cy="18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788" y="435625"/>
            <a:ext cx="4383729" cy="16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7"/>
          <p:cNvSpPr txBox="1"/>
          <p:nvPr/>
        </p:nvSpPr>
        <p:spPr>
          <a:xfrm>
            <a:off x="2834050" y="1073325"/>
            <a:ext cx="31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00" y="281125"/>
            <a:ext cx="2416476" cy="2290626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0" name="Google Shape;540;p27"/>
          <p:cNvPicPr preferRelativeResize="0"/>
          <p:nvPr/>
        </p:nvPicPr>
        <p:blipFill rotWithShape="1">
          <a:blip r:embed="rId4">
            <a:alphaModFix/>
          </a:blip>
          <a:srcRect b="0" l="0" r="0" t="69880"/>
          <a:stretch/>
        </p:blipFill>
        <p:spPr>
          <a:xfrm>
            <a:off x="6396650" y="3286275"/>
            <a:ext cx="1744975" cy="1071128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1" name="Google Shape;5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00" y="2658400"/>
            <a:ext cx="2781051" cy="153300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2" name="Google Shape;542;p27"/>
          <p:cNvPicPr preferRelativeResize="0"/>
          <p:nvPr/>
        </p:nvPicPr>
        <p:blipFill rotWithShape="1">
          <a:blip r:embed="rId6">
            <a:alphaModFix/>
          </a:blip>
          <a:srcRect b="5455" l="10246" r="5351" t="0"/>
          <a:stretch/>
        </p:blipFill>
        <p:spPr>
          <a:xfrm>
            <a:off x="3601105" y="1164905"/>
            <a:ext cx="2374550" cy="2404498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7"/>
          <p:cNvSpPr txBox="1"/>
          <p:nvPr>
            <p:ph type="title"/>
          </p:nvPr>
        </p:nvSpPr>
        <p:spPr>
          <a:xfrm>
            <a:off x="3663225" y="2658400"/>
            <a:ext cx="2250300" cy="4380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CARE?</a:t>
            </a: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5625900" y="3443075"/>
            <a:ext cx="566700" cy="22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6650" y="152250"/>
            <a:ext cx="1744976" cy="3013873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27"/>
          <p:cNvSpPr/>
          <p:nvPr/>
        </p:nvSpPr>
        <p:spPr>
          <a:xfrm rot="1968166">
            <a:off x="3270439" y="1244822"/>
            <a:ext cx="596402" cy="267621"/>
          </a:xfrm>
          <a:prstGeom prst="leftArrow">
            <a:avLst>
              <a:gd fmla="val 50000" name="adj1"/>
              <a:gd fmla="val 994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"/>
          <p:cNvSpPr/>
          <p:nvPr/>
        </p:nvSpPr>
        <p:spPr>
          <a:xfrm rot="-1823725">
            <a:off x="3434949" y="3362894"/>
            <a:ext cx="596484" cy="267600"/>
          </a:xfrm>
          <a:prstGeom prst="leftArrow">
            <a:avLst>
              <a:gd fmla="val 50000" name="adj1"/>
              <a:gd fmla="val 994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7"/>
          <p:cNvSpPr/>
          <p:nvPr/>
        </p:nvSpPr>
        <p:spPr>
          <a:xfrm rot="8341043">
            <a:off x="5673739" y="1292686"/>
            <a:ext cx="596496" cy="267514"/>
          </a:xfrm>
          <a:prstGeom prst="leftArrow">
            <a:avLst>
              <a:gd fmla="val 50000" name="adj1"/>
              <a:gd fmla="val 994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7"/>
          <p:cNvSpPr/>
          <p:nvPr/>
        </p:nvSpPr>
        <p:spPr>
          <a:xfrm rot="-9250941">
            <a:off x="5610918" y="3353854"/>
            <a:ext cx="596544" cy="267548"/>
          </a:xfrm>
          <a:prstGeom prst="leftArrow">
            <a:avLst>
              <a:gd fmla="val 50000" name="adj1"/>
              <a:gd fmla="val 994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8"/>
          <p:cNvSpPr txBox="1"/>
          <p:nvPr>
            <p:ph type="title"/>
          </p:nvPr>
        </p:nvSpPr>
        <p:spPr>
          <a:xfrm>
            <a:off x="3542100" y="145975"/>
            <a:ext cx="2059800" cy="5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 sz="1600"/>
          </a:p>
        </p:txBody>
      </p:sp>
      <p:sp>
        <p:nvSpPr>
          <p:cNvPr id="555" name="Google Shape;555;p28"/>
          <p:cNvSpPr txBox="1"/>
          <p:nvPr/>
        </p:nvSpPr>
        <p:spPr>
          <a:xfrm>
            <a:off x="319600" y="1086413"/>
            <a:ext cx="4739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Are we on the right path to achieve the sustainable development goals”, </a:t>
            </a:r>
            <a:endParaRPr b="1" sz="1600">
              <a:solidFill>
                <a:srgbClr val="50505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FF6C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Jonathan D.Moye</a:t>
            </a:r>
            <a:r>
              <a:rPr lang="en" sz="650">
                <a:solidFill>
                  <a:srgbClr val="FF6C00"/>
                </a:solidFill>
              </a:rPr>
              <a:t> et al. [10]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8"/>
          <p:cNvSpPr txBox="1"/>
          <p:nvPr/>
        </p:nvSpPr>
        <p:spPr>
          <a:xfrm>
            <a:off x="4727500" y="1685300"/>
            <a:ext cx="41667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lnSpc>
                <a:spcPct val="110000"/>
              </a:lnSpc>
              <a:spcBef>
                <a:spcPts val="3000"/>
              </a:spcBef>
              <a:spcAft>
                <a:spcPts val="1500"/>
              </a:spcAft>
              <a:buNone/>
            </a:pP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“Spark Big Data Analysis of World Development Indicators”,</a:t>
            </a:r>
            <a:r>
              <a:rPr lang="en" sz="1850">
                <a:solidFill>
                  <a:srgbClr val="2F5E83"/>
                </a:solidFill>
                <a:highlight>
                  <a:srgbClr val="FFFFFF"/>
                </a:highlight>
              </a:rPr>
              <a:t> </a:t>
            </a:r>
            <a:r>
              <a:rPr lang="en" sz="650">
                <a:solidFill>
                  <a:srgbClr val="FF6C00"/>
                </a:solidFill>
              </a:rPr>
              <a:t>Kunal Pritwani et al [12]</a:t>
            </a:r>
            <a:endParaRPr sz="650">
              <a:solidFill>
                <a:srgbClr val="FF6C00"/>
              </a:solidFill>
            </a:endParaRPr>
          </a:p>
        </p:txBody>
      </p:sp>
      <p:sp>
        <p:nvSpPr>
          <p:cNvPr id="557" name="Google Shape;557;p28"/>
          <p:cNvSpPr txBox="1"/>
          <p:nvPr/>
        </p:nvSpPr>
        <p:spPr>
          <a:xfrm>
            <a:off x="814025" y="2876250"/>
            <a:ext cx="272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8" name="Google Shape;558;p28"/>
          <p:cNvSpPr txBox="1"/>
          <p:nvPr/>
        </p:nvSpPr>
        <p:spPr>
          <a:xfrm>
            <a:off x="4572000" y="3261775"/>
            <a:ext cx="4246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“Detection of Water-Bodies Using Semantic Segmentation”,</a:t>
            </a:r>
            <a:r>
              <a:rPr lang="en" sz="450">
                <a:solidFill>
                  <a:srgbClr val="FF6C00"/>
                </a:solidFill>
              </a:rPr>
              <a:t> </a:t>
            </a:r>
            <a:r>
              <a:rPr lang="en" sz="650">
                <a:solidFill>
                  <a:srgbClr val="FF6C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Mina Talal</a:t>
            </a:r>
            <a:r>
              <a:rPr lang="en" sz="650">
                <a:solidFill>
                  <a:srgbClr val="FF6C00"/>
                </a:solidFill>
              </a:rPr>
              <a:t> et al.[9]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9" name="Google Shape;559;p28"/>
          <p:cNvSpPr txBox="1"/>
          <p:nvPr/>
        </p:nvSpPr>
        <p:spPr>
          <a:xfrm>
            <a:off x="485350" y="2527199"/>
            <a:ext cx="44079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3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b="1" lang="en" sz="16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How to Contextualize SDG 11? Looking at Indicators for Sustainable Urban Development in Germany”</a:t>
            </a:r>
            <a:r>
              <a:rPr b="1" lang="en" sz="12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b="1" lang="en" sz="1500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650">
                <a:solidFill>
                  <a:srgbClr val="FF6C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Florian Koch</a:t>
            </a:r>
            <a:r>
              <a:rPr lang="en" sz="650">
                <a:solidFill>
                  <a:srgbClr val="FF6C00"/>
                </a:solidFill>
              </a:rPr>
              <a:t> et al.[20]</a:t>
            </a:r>
            <a:endParaRPr b="1" sz="115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9"/>
          <p:cNvSpPr txBox="1"/>
          <p:nvPr>
            <p:ph type="title"/>
          </p:nvPr>
        </p:nvSpPr>
        <p:spPr>
          <a:xfrm>
            <a:off x="3161100" y="145650"/>
            <a:ext cx="28218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DESCRIPTION</a:t>
            </a:r>
            <a:endParaRPr/>
          </a:p>
        </p:txBody>
      </p:sp>
      <p:graphicFrame>
        <p:nvGraphicFramePr>
          <p:cNvPr id="565" name="Google Shape;565;p29"/>
          <p:cNvGraphicFramePr/>
          <p:nvPr/>
        </p:nvGraphicFramePr>
        <p:xfrm>
          <a:off x="1346025" y="851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{26E8E418-5A6E-418C-B3BB-E8F911EC5C49}</a:tableStyleId>
              </a:tblPr>
              <a:tblGrid>
                <a:gridCol w="2179800"/>
                <a:gridCol w="2739325"/>
                <a:gridCol w="1620275"/>
              </a:tblGrid>
              <a:tr h="67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DATASET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DESCRIPTION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7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World Development Indicators Database [13]</a:t>
                      </a:r>
                      <a:endParaRPr b="1" sz="1100" u="none" cap="none" strike="noStrike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Structured data for Spark Similarity Search, Hypothesis Testing and Time Series Feature Prediction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30,00,000 Rows x 60 Columns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Multi-Temporal Urban Development SpaceNet Dataset[7]</a:t>
                      </a:r>
                      <a:endParaRPr b="1" sz="1100" u="none" cap="none" strike="noStrike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Unstructured Time Series data of 100 unique geographical areas covering nearly 40,000 square kms of area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3047 Images, 20.11GB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Semantic Segmentation of Aerial Imagery[14]</a:t>
                      </a:r>
                      <a:endParaRPr b="1" sz="1100" u="none" cap="none" strike="noStrike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Dataset is used for training forest and land detection models. Consists of MBRSC satellite-captured images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 Images, 33.5MB</a:t>
                      </a:r>
                      <a:endParaRPr b="1" sz="1500" u="none" cap="none" strike="noStrike"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"/>
          <p:cNvSpPr txBox="1"/>
          <p:nvPr>
            <p:ph type="title"/>
          </p:nvPr>
        </p:nvSpPr>
        <p:spPr>
          <a:xfrm>
            <a:off x="3385525" y="0"/>
            <a:ext cx="21075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571" name="Google Shape;571;p30"/>
          <p:cNvPicPr preferRelativeResize="0"/>
          <p:nvPr/>
        </p:nvPicPr>
        <p:blipFill rotWithShape="1">
          <a:blip r:embed="rId3">
            <a:alphaModFix/>
          </a:blip>
          <a:srcRect b="7785" l="0" r="0" t="8046"/>
          <a:stretch/>
        </p:blipFill>
        <p:spPr>
          <a:xfrm>
            <a:off x="199050" y="1121550"/>
            <a:ext cx="2939550" cy="2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949" y="2066811"/>
            <a:ext cx="787701" cy="8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0"/>
          <p:cNvPicPr preferRelativeResize="0"/>
          <p:nvPr/>
        </p:nvPicPr>
        <p:blipFill rotWithShape="1">
          <a:blip r:embed="rId5">
            <a:alphaModFix/>
          </a:blip>
          <a:srcRect b="12002" l="0" r="0" t="0"/>
          <a:stretch/>
        </p:blipFill>
        <p:spPr>
          <a:xfrm>
            <a:off x="3867350" y="590650"/>
            <a:ext cx="5065550" cy="35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0"/>
          <p:cNvPicPr preferRelativeResize="0"/>
          <p:nvPr/>
        </p:nvPicPr>
        <p:blipFill rotWithShape="1">
          <a:blip r:embed="rId6">
            <a:alphaModFix/>
          </a:blip>
          <a:srcRect b="11664" l="0" r="82832" t="68165"/>
          <a:stretch/>
        </p:blipFill>
        <p:spPr>
          <a:xfrm>
            <a:off x="6753600" y="335950"/>
            <a:ext cx="1170175" cy="12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425" y="2982625"/>
            <a:ext cx="1083100" cy="995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0"/>
          <p:cNvSpPr txBox="1"/>
          <p:nvPr/>
        </p:nvSpPr>
        <p:spPr>
          <a:xfrm>
            <a:off x="2487300" y="2323075"/>
            <a:ext cx="167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Country Code</a:t>
            </a:r>
            <a:endParaRPr b="1"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1"/>
          <p:cNvSpPr txBox="1"/>
          <p:nvPr>
            <p:ph type="title"/>
          </p:nvPr>
        </p:nvSpPr>
        <p:spPr>
          <a:xfrm>
            <a:off x="3334400" y="84025"/>
            <a:ext cx="1943100" cy="5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82" name="Google Shape;582;p31"/>
          <p:cNvSpPr txBox="1"/>
          <p:nvPr/>
        </p:nvSpPr>
        <p:spPr>
          <a:xfrm>
            <a:off x="4918850" y="3226600"/>
            <a:ext cx="353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Satellite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Image		      Image Segmentation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31"/>
          <p:cNvSpPr txBox="1"/>
          <p:nvPr/>
        </p:nvSpPr>
        <p:spPr>
          <a:xfrm>
            <a:off x="450150" y="1365750"/>
            <a:ext cx="4303200" cy="2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Convert unstructured data to structured data using Tensorflow: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mage segmentation on the time series satellite images of the Multi-Temporal Urban Development SpaceNet dataset.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Tr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ain the UNet architecture mode on the Semantic segmentation of aerial imagery dataset.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Calculate the percentage of greenery and urban land area coverage.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50" y="1502550"/>
            <a:ext cx="1694100" cy="16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50" y="1502550"/>
            <a:ext cx="1694100" cy="16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2"/>
          <p:cNvSpPr txBox="1"/>
          <p:nvPr>
            <p:ph type="title"/>
          </p:nvPr>
        </p:nvSpPr>
        <p:spPr>
          <a:xfrm>
            <a:off x="3392675" y="116850"/>
            <a:ext cx="19482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591" name="Google Shape;591;p32"/>
          <p:cNvSpPr txBox="1"/>
          <p:nvPr/>
        </p:nvSpPr>
        <p:spPr>
          <a:xfrm>
            <a:off x="351150" y="837700"/>
            <a:ext cx="84417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Find highly correlated countries with time and impute missing values by Similarity Search: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We standardize the data using min-max scalar, finds all-pair cosine similarity, filters top 100 highly correlated users(countries with year), imputes the missing values, converts rdd to csv again for hypothesis testing.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For the selected set of features, one good analysis comes out- we can compare countries' growth in a year wrt to another country’s growth in a different year.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00" y="2658950"/>
            <a:ext cx="8003201" cy="140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32"/>
          <p:cNvCxnSpPr/>
          <p:nvPr/>
        </p:nvCxnSpPr>
        <p:spPr>
          <a:xfrm flipH="1" rot="10800000">
            <a:off x="5752500" y="2426200"/>
            <a:ext cx="1105500" cy="11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32"/>
          <p:cNvSpPr txBox="1"/>
          <p:nvPr/>
        </p:nvSpPr>
        <p:spPr>
          <a:xfrm>
            <a:off x="6824900" y="2186850"/>
            <a:ext cx="160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Imputed Value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 txBox="1"/>
          <p:nvPr>
            <p:ph type="title"/>
          </p:nvPr>
        </p:nvSpPr>
        <p:spPr>
          <a:xfrm>
            <a:off x="3383825" y="125100"/>
            <a:ext cx="18525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00" name="Google Shape;600;p33"/>
          <p:cNvSpPr txBox="1"/>
          <p:nvPr/>
        </p:nvSpPr>
        <p:spPr>
          <a:xfrm>
            <a:off x="152925" y="799325"/>
            <a:ext cx="369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3. Generate root Hypothesis and perform hypothesis testing on it :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3"/>
          <p:cNvSpPr txBox="1"/>
          <p:nvPr/>
        </p:nvSpPr>
        <p:spPr>
          <a:xfrm>
            <a:off x="215700" y="1414925"/>
            <a:ext cx="3697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Shortlist the key attributes ‘Y’, responsible for sustainability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Create a hypothesis that ‘Y’ is not depended on any other attribute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Test the hypothesis using Multiple Linear Regression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AutoNum type="arabicPeriod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Obtain the attributes ‘Xs’ 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responsible</a:t>
            </a: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 to control ‘Y’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900" y="923550"/>
            <a:ext cx="4514650" cy="25451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